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Fira Sans Extra Condensed Medium"/>
      <p:regular r:id="rId37"/>
      <p:bold r:id="rId38"/>
      <p:italic r:id="rId39"/>
      <p:boldItalic r:id="rId40"/>
    </p:embeddedFont>
    <p:embeddedFont>
      <p:font typeface="Roboto Condensed"/>
      <p:regular r:id="rId41"/>
      <p:bold r:id="rId42"/>
      <p:italic r:id="rId43"/>
      <p:boldItalic r:id="rId44"/>
    </p:embeddedFont>
    <p:embeddedFont>
      <p:font typeface="Squada One"/>
      <p:regular r:id="rId45"/>
    </p:embeddedFont>
    <p:embeddedFont>
      <p:font typeface="Roboto Condensed Light"/>
      <p:regular r:id="rId46"/>
      <p:bold r:id="rId47"/>
      <p:italic r:id="rId48"/>
      <p:boldItalic r:id="rId49"/>
    </p:embeddedFont>
    <p:embeddedFont>
      <p:font typeface="Exo 2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boldItalic.fntdata"/><Relationship Id="rId42" Type="http://schemas.openxmlformats.org/officeDocument/2006/relationships/font" Target="fonts/RobotoCondensed-bold.fntdata"/><Relationship Id="rId41" Type="http://schemas.openxmlformats.org/officeDocument/2006/relationships/font" Target="fonts/RobotoCondensed-regular.fntdata"/><Relationship Id="rId44" Type="http://schemas.openxmlformats.org/officeDocument/2006/relationships/font" Target="fonts/RobotoCondensed-boldItalic.fntdata"/><Relationship Id="rId43" Type="http://schemas.openxmlformats.org/officeDocument/2006/relationships/font" Target="fonts/RobotoCondensed-italic.fntdata"/><Relationship Id="rId46" Type="http://schemas.openxmlformats.org/officeDocument/2006/relationships/font" Target="fonts/RobotoCondensedLight-regular.fntdata"/><Relationship Id="rId45" Type="http://schemas.openxmlformats.org/officeDocument/2006/relationships/font" Target="fonts/SquadaOn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CondensedLight-italic.fntdata"/><Relationship Id="rId47" Type="http://schemas.openxmlformats.org/officeDocument/2006/relationships/font" Target="fonts/RobotoCondensedLight-bold.fntdata"/><Relationship Id="rId49" Type="http://schemas.openxmlformats.org/officeDocument/2006/relationships/font" Target="fonts/RobotoCondensed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Roboto-regular.fntdata"/><Relationship Id="rId32" Type="http://schemas.openxmlformats.org/officeDocument/2006/relationships/slide" Target="slides/slide28.xml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FiraSansExtraCondensedMedium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FiraSansExtraCondensedMedium-italic.fntdata"/><Relationship Id="rId38" Type="http://schemas.openxmlformats.org/officeDocument/2006/relationships/font" Target="fonts/FiraSansExtraCondensedMedium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Exo2-bold.fntdata"/><Relationship Id="rId50" Type="http://schemas.openxmlformats.org/officeDocument/2006/relationships/font" Target="fonts/Exo2-regular.fntdata"/><Relationship Id="rId53" Type="http://schemas.openxmlformats.org/officeDocument/2006/relationships/font" Target="fonts/Exo2-boldItalic.fntdata"/><Relationship Id="rId52" Type="http://schemas.openxmlformats.org/officeDocument/2006/relationships/font" Target="fonts/Exo2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c98c12bd7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c98c12bd7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98c12bd7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98c12bd7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98c12bd7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98c12bd7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98c12bd7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98c12bd7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98c12bd7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98c12bd7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98c12bd7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98c12bd7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98c12bd7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98c12bd7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98c12bd7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c98c12bd7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98c12bd7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98c12bd7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98c12bd7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98c12bd7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0422e0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0422e0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98c12bd7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98c12bd7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98c12bd7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c98c12bd7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c98c12bd7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c98c12bd7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c98c12bd7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c98c12bd7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c98c12bd7a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c98c12bd7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98c12bd7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98c12bd7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60b0112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60b0112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8d9aa2b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8d9aa2b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ad56e0fa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ad56e0fa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8d3b44f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8d3b44f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9a39068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9a39068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9a39068c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9a39068c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98c12bd7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98c12bd7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c98c12bd7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c98c12bd7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98c12bd7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98c12bd7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ad1c0703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bad1c0703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8" name="Google Shape;98;p16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2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Google Shape;126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98125" y="911400"/>
            <a:ext cx="8826600" cy="4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baeldung.com/java-generics" TargetMode="External"/><Relationship Id="rId4" Type="http://schemas.openxmlformats.org/officeDocument/2006/relationships/hyperlink" Target="https://www.baeldung.com/java-exceptions" TargetMode="External"/><Relationship Id="rId5" Type="http://schemas.openxmlformats.org/officeDocument/2006/relationships/hyperlink" Target="https://www.baeldung.com/java-optiona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CS2030 LAB 5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B12A</a:t>
            </a:r>
            <a:endParaRPr/>
          </a:p>
        </p:txBody>
      </p:sp>
      <p:cxnSp>
        <p:nvCxnSpPr>
          <p:cNvPr id="139" name="Google Shape;139;p27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Anonymous class: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Function&lt;Integer, Integer&gt; f = new Function&lt;&gt;() {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@Override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public Integer apply(Integer x) {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  return Integer.valueOf(x.intValue() + 1);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}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};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03" name="Google Shape;203;p3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Abstract Method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Functional Interface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Lambda expression: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Function&lt;Integer, Integer&gt; f = x -&gt; x + 1;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Lambda expression that provides the body of the apply method. x (of type T) is the input and x + 1 (of type R) is the output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How does the Java compiler know which method the lambda expression is implementing? Well, Function is a SAM interface, so there is only one method that it can implement (the apply method)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09" name="Google Shape;209;p3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Abstract Method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Functional Interface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Comparator example (compare method from the Comparator interface takes in two inputs):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Comparator&lt;String&gt; c = (x, y) -&gt; x.compareTo(y)</a:t>
            </a:r>
            <a:br>
              <a:rPr lang="en" sz="1700">
                <a:solidFill>
                  <a:schemeClr val="dk1"/>
                </a:solidFill>
              </a:rPr>
            </a:br>
            <a:r>
              <a:rPr lang="en" sz="1700">
                <a:solidFill>
                  <a:schemeClr val="dk1"/>
                </a:solidFill>
              </a:rPr>
              <a:t>// x is string 1, y is string 2, return value is x.compareTo(y)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15" name="Google Shape;215;p3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Abstract Method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Functional Interface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1" name="Google Shape;221;p39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r>
              <a:rPr lang="en"/>
              <a:t>3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222" name="Google Shape;222;p39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idx="1" type="body"/>
          </p:nvPr>
        </p:nvSpPr>
        <p:spPr>
          <a:xfrm>
            <a:off x="1112400" y="10489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General way to handle exceptions: try-catch-finally blocks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try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some code which might throw an 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catch (Exception 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//can have more than one catch statement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finally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some code that must execute no matter what; optional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to have this finally block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28" name="Google Shape;228;p4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Exceptions must be caught from subclass to parent class (if such a relation exists)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Example ordering (we normally use the first letter of every word to name the exception variable):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catch (FileNotFoundException fnfe)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fnfe is the name of the FileNotFoundException variable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catch (IOException ioe)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FileNotFoundException extends IOException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catch (Exception 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Exception is the most general exception class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34" name="Google Shape;234;p4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Exceptions must be caught from subclass to parent class (if such a relation exists)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Wrong ordering: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catch (IOException ioe)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code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catch (FileNotFoundException fnfe)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code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 catch (Exception e) {</a:t>
            </a:r>
            <a:endParaRPr sz="17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code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Results in a compilation error because it is impossible to reach the catch fnfe statement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40" name="Google Shape;240;p4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This method may throw a NullPointerException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The method throws an 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We use the throw keyword to throw a new 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public void someMethod(int[] array) throws NullPointerException {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if (array == null) {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  throw new NullPointerException("Hi");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  // String can be passed into an exception's constructor;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  // Optional to pass in a String; overloaded constructor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} else {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  // other code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}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}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46" name="Google Shape;246;p4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2" name="Google Shape;252;p44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r>
              <a:rPr lang="en"/>
              <a:t>4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253" name="Google Shape;253;p44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Consumer&lt;T&gt; is a functional interface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void accept(T t); // Performs this operation on the given argument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From the specification: Unlike most other functional interfaces, Consumer is expected to operate via side-effect.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59" name="Google Shape;259;p4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5" name="Google Shape;145;p28"/>
          <p:cNvSpPr txBox="1"/>
          <p:nvPr>
            <p:ph idx="2" type="ctrTitle"/>
          </p:nvPr>
        </p:nvSpPr>
        <p:spPr>
          <a:xfrm>
            <a:off x="466696" y="544428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Admin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46" name="Google Shape;146;p28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7" name="Google Shape;147;p28"/>
          <p:cNvSpPr txBox="1"/>
          <p:nvPr>
            <p:ph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8" name="Google Shape;148;p28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49" name="Google Shape;149;p28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8"/>
          <p:cNvSpPr txBox="1"/>
          <p:nvPr>
            <p:ph idx="2" type="ctrTitle"/>
          </p:nvPr>
        </p:nvSpPr>
        <p:spPr>
          <a:xfrm>
            <a:off x="466696" y="1515803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Topic Coverage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51" name="Google Shape;151;p28"/>
          <p:cNvSpPr txBox="1"/>
          <p:nvPr>
            <p:ph idx="2" type="ctrTitle"/>
          </p:nvPr>
        </p:nvSpPr>
        <p:spPr>
          <a:xfrm>
            <a:off x="466696" y="2487153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Start coding!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Side-effect: In computer science, an operation, function or expression is said to have a side effect if it modifies some state variable value(s) outside its local environment, that is to say has an observable effect besides returning a value (the main effect) to the invoker of the operation. E.g. I/O operations, updating values, etc. Basically, side effect = changing something somewhere.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 Consumer takes in a T and does something to it :)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65" name="Google Shape;265;p4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Supplier&lt;T&gt; is a functional interface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 get(); // Gets a result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 Supplier produces a T :)</a:t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71" name="Google Shape;271;p4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Runnable is a functional interface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void run(); // When an object implementing interface Runnable is used to create a thread, starting the thread causes the object's run method to be called in that separately executing thread.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Using a lambda to implement Runnable (0 parameters required):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() -&gt; // your implementation</a:t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77" name="Google Shape;277;p4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Optional empty(); // Returns an empty Optional instance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 get(); // If a value is present in the Optional, it’ll return the value, else it’ll throw NoSuchElementException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boolean isPresent(); // Returns true if a value is present, else false.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Optional ofNullable(T value); // Returns an Optional describing the value if non-null, else returns an empty Optional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Essentially, the Optional class is just an abstraction to deal with null values.</a:t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83" name="Google Shape;283;p4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0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void ifPresentOrElse(Consumer&lt;? super T&gt; action, Runnable emptyAction); 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//for action, since it is a Consumer, pass in a value for something to be done to it if the Optional is present.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//for emptyAction, since it is a Runnable, pass in a lambda with no arguments with the action to be taken if the Optional is not present.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void orElseThrow(Supplier&lt;? extends X&gt; exceptionSupplier); 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just pass in a lambda with no arguments which returns your actual supplier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89" name="Google Shape;289;p5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1"/>
          <p:cNvSpPr txBox="1"/>
          <p:nvPr>
            <p:ph idx="1" type="body"/>
          </p:nvPr>
        </p:nvSpPr>
        <p:spPr>
          <a:xfrm>
            <a:off x="1112400" y="966425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Optional flatMap(Function&lt;? super T, ? extends Optional&lt;? extends U&gt;&gt; mapper); 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// If there’s a value, it will apply the mapping function onto the value, else it will return an empty Optional.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95" name="Google Shape;295;p5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"/>
          <p:cNvSpPr txBox="1"/>
          <p:nvPr>
            <p:ph idx="1" type="body"/>
          </p:nvPr>
        </p:nvSpPr>
        <p:spPr>
          <a:xfrm>
            <a:off x="870650" y="1068000"/>
            <a:ext cx="69192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The Basics of Java Generics | Baeldung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Exception Handling in Java | Baeldung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Guide To Java 8 Optional | Baeldung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01" name="Google Shape;301;p5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3"/>
          <p:cNvSpPr txBox="1"/>
          <p:nvPr>
            <p:ph type="ctrTitle"/>
          </p:nvPr>
        </p:nvSpPr>
        <p:spPr>
          <a:xfrm flipH="1">
            <a:off x="945950" y="206070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Attendance</a:t>
            </a:r>
            <a:endParaRPr sz="5200">
              <a:solidFill>
                <a:schemeClr val="dk2"/>
              </a:solidFill>
            </a:endParaRPr>
          </a:p>
        </p:txBody>
      </p:sp>
      <p:cxnSp>
        <p:nvCxnSpPr>
          <p:cNvPr id="307" name="Google Shape;307;p53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4"/>
          <p:cNvSpPr txBox="1"/>
          <p:nvPr>
            <p:ph type="ctrTitle"/>
          </p:nvPr>
        </p:nvSpPr>
        <p:spPr>
          <a:xfrm>
            <a:off x="2341350" y="2098650"/>
            <a:ext cx="4461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Start coding!</a:t>
            </a:r>
            <a:endParaRPr sz="5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ctrTitle"/>
          </p:nvPr>
        </p:nvSpPr>
        <p:spPr>
          <a:xfrm flipH="1">
            <a:off x="945950" y="206070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Attendance</a:t>
            </a:r>
            <a:endParaRPr sz="5200">
              <a:solidFill>
                <a:schemeClr val="dk2"/>
              </a:solidFill>
            </a:endParaRPr>
          </a:p>
        </p:txBody>
      </p:sp>
      <p:cxnSp>
        <p:nvCxnSpPr>
          <p:cNvPr id="157" name="Google Shape;157;p29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3" name="Google Shape;163;p30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64" name="Google Shape;164;p30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 lot of you have not started on the Discrete Event Simulator project. Please do start soon as there will be more harder levels to come 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The recitation has just been released! Please do check it out on CodeCrunch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ctrTitle"/>
          </p:nvPr>
        </p:nvSpPr>
        <p:spPr>
          <a:xfrm>
            <a:off x="1858250" y="1990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Coverage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6" name="Google Shape;176;p32"/>
          <p:cNvSpPr txBox="1"/>
          <p:nvPr>
            <p:ph idx="2" type="ctrTitle"/>
          </p:nvPr>
        </p:nvSpPr>
        <p:spPr>
          <a:xfrm>
            <a:off x="4658678" y="2174850"/>
            <a:ext cx="3226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Demo Generics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Functional Interface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Exception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Optional</a:t>
            </a:r>
            <a:endParaRPr sz="2000"/>
          </a:p>
        </p:txBody>
      </p:sp>
      <p:cxnSp>
        <p:nvCxnSpPr>
          <p:cNvPr id="177" name="Google Shape;177;p32"/>
          <p:cNvCxnSpPr/>
          <p:nvPr/>
        </p:nvCxnSpPr>
        <p:spPr>
          <a:xfrm>
            <a:off x="4405525" y="126690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3" name="Google Shape;183;p33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84" name="Google Shape;184;p33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Interface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0" name="Google Shape;190;p34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r>
              <a:rPr lang="en"/>
              <a:t>2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91" name="Google Shape;191;p34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Function&lt;T, R&gt; is a SAM interface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Its only abstract method is: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public R apply(T t) // Takes in a T and returns an R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4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3 ways to implement it: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Create a separate class that implements the function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Create an anonymous class to implement it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Use a lambda expression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97" name="Google Shape;197;p3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Abstract Method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Functional Interface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AAFFEE"/>
      </a:dk1>
      <a:lt1>
        <a:srgbClr val="05214A"/>
      </a:lt1>
      <a:dk2>
        <a:srgbClr val="00FFCD"/>
      </a:dk2>
      <a:lt2>
        <a:srgbClr val="FFFFFF"/>
      </a:lt2>
      <a:accent1>
        <a:srgbClr val="98FFEA"/>
      </a:accent1>
      <a:accent2>
        <a:srgbClr val="62F8DA"/>
      </a:accent2>
      <a:accent3>
        <a:srgbClr val="28497A"/>
      </a:accent3>
      <a:accent4>
        <a:srgbClr val="1A4079"/>
      </a:accent4>
      <a:accent5>
        <a:srgbClr val="041B3D"/>
      </a:accent5>
      <a:accent6>
        <a:srgbClr val="092A5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